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56" r:id="rId2"/>
    <p:sldId id="257" r:id="rId3"/>
    <p:sldId id="294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71" r:id="rId15"/>
    <p:sldId id="272" r:id="rId16"/>
    <p:sldId id="279" r:id="rId17"/>
    <p:sldId id="273" r:id="rId18"/>
    <p:sldId id="274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2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92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841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4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4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84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5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8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4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3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3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2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8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13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5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ğ teknolojisinden oluşan arka plan">
            <a:extLst>
              <a:ext uri="{FF2B5EF4-FFF2-40B4-BE49-F238E27FC236}">
                <a16:creationId xmlns:a16="http://schemas.microsoft.com/office/drawing/2014/main" id="{B31A5ABF-22AA-C70F-4C92-B9A37583A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343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A8A6C5F-D279-92B4-B277-53A160939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824444"/>
            <a:ext cx="9440034" cy="1828801"/>
          </a:xfrm>
        </p:spPr>
        <p:txBody>
          <a:bodyPr>
            <a:normAutofit/>
          </a:bodyPr>
          <a:lstStyle/>
          <a:p>
            <a:r>
              <a:rPr lang="tr-TR" sz="6000" b="1" dirty="0"/>
              <a:t>DATAWAREHOUSE TASARIMI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948926-BAB0-C411-4682-A1F4B96A9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093" y="2952745"/>
            <a:ext cx="9440034" cy="3476630"/>
          </a:xfrm>
        </p:spPr>
        <p:txBody>
          <a:bodyPr>
            <a:normAutofit fontScale="92500" lnSpcReduction="10000"/>
          </a:bodyPr>
          <a:lstStyle/>
          <a:p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  <a:p>
            <a:endParaRPr lang="tr-TR" b="1" i="1" dirty="0"/>
          </a:p>
          <a:p>
            <a:r>
              <a:rPr lang="tr-TR" b="1" i="1" dirty="0"/>
              <a:t>													  </a:t>
            </a:r>
            <a:r>
              <a:rPr lang="tr-TR" sz="1700" i="1" dirty="0">
                <a:latin typeface="+mj-lt"/>
              </a:rPr>
              <a:t>Berkay BÜYÜKUÇAR</a:t>
            </a:r>
          </a:p>
          <a:p>
            <a:r>
              <a:rPr lang="tr-TR" b="1" i="1" dirty="0"/>
              <a:t>										                  </a:t>
            </a:r>
            <a:r>
              <a:rPr lang="tr-TR" sz="1700" i="1" dirty="0">
                <a:latin typeface="+mj-lt"/>
              </a:rPr>
              <a:t>Yuşa ÇALIK</a:t>
            </a:r>
          </a:p>
          <a:p>
            <a:r>
              <a:rPr lang="tr-TR" sz="1700" i="1" dirty="0">
                <a:latin typeface="+mj-lt"/>
              </a:rPr>
              <a:t>										</a:t>
            </a:r>
          </a:p>
          <a:p>
            <a:endParaRPr lang="tr-TR" sz="1700" i="1" dirty="0">
              <a:latin typeface="+mj-lt"/>
            </a:endParaRPr>
          </a:p>
        </p:txBody>
      </p:sp>
      <p:pic>
        <p:nvPicPr>
          <p:cNvPr id="10" name="Resim 9" descr="araba, açık hava, araç içeren bir resim&#10;&#10;Açıklama otomatik olarak oluşturuldu">
            <a:extLst>
              <a:ext uri="{FF2B5EF4-FFF2-40B4-BE49-F238E27FC236}">
                <a16:creationId xmlns:a16="http://schemas.microsoft.com/office/drawing/2014/main" id="{0D6421AB-8FB5-F31F-60A1-D94852602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71750"/>
            <a:ext cx="7698377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20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40E643-4634-711C-BC11-1E440607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DİĞER STG TABLOLARI</a:t>
            </a: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B0F6166D-F05F-F3F7-A3A6-409ED6BE9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70" y="1866900"/>
            <a:ext cx="3162741" cy="397247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DF12A1B-8B4D-27B2-124B-FD4C9B33F3BE}"/>
              </a:ext>
            </a:extLst>
          </p:cNvPr>
          <p:cNvSpPr txBox="1"/>
          <p:nvPr/>
        </p:nvSpPr>
        <p:spPr>
          <a:xfrm>
            <a:off x="5067300" y="2028825"/>
            <a:ext cx="631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Category</a:t>
            </a:r>
            <a:r>
              <a:rPr lang="tr-TR" dirty="0"/>
              <a:t>, </a:t>
            </a:r>
            <a:r>
              <a:rPr lang="tr-TR" dirty="0" err="1"/>
              <a:t>Customer</a:t>
            </a:r>
            <a:r>
              <a:rPr lang="tr-TR" dirty="0"/>
              <a:t> ve </a:t>
            </a:r>
            <a:r>
              <a:rPr lang="tr-TR" dirty="0" err="1"/>
              <a:t>Order</a:t>
            </a:r>
            <a:r>
              <a:rPr lang="tr-TR" dirty="0"/>
              <a:t> tablolarında da önceki slaytlardaki adımlar uygulanarak STG tabloları oluşturulmuştur.</a:t>
            </a:r>
          </a:p>
        </p:txBody>
      </p:sp>
    </p:spTree>
    <p:extLst>
      <p:ext uri="{BB962C8B-B14F-4D97-AF65-F5344CB8AC3E}">
        <p14:creationId xmlns:p14="http://schemas.microsoft.com/office/powerpoint/2010/main" val="128378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001417-865F-14D4-90E1-5F2A865C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DIMDUMP TABLOLARI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720AF391-37BB-8346-83A3-93127FC1B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9" y="1771002"/>
            <a:ext cx="5654630" cy="4124971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0090573E-BC4E-1BAB-5210-FB1A3F78C290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PRODUCT TABLOSU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EBA29F71-23CB-84CF-2708-3013F1F6A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2" y="1771003"/>
            <a:ext cx="5654630" cy="41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6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BF90A0-AB53-CB50-D8E2-6A37A886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PRODUCT DATAFLOW</a:t>
            </a:r>
          </a:p>
        </p:txBody>
      </p:sp>
      <p:pic>
        <p:nvPicPr>
          <p:cNvPr id="8" name="Resim 7" descr="tablo içeren bir resim&#10;&#10;Açıklama otomatik olarak oluşturuldu">
            <a:extLst>
              <a:ext uri="{FF2B5EF4-FFF2-40B4-BE49-F238E27FC236}">
                <a16:creationId xmlns:a16="http://schemas.microsoft.com/office/drawing/2014/main" id="{6E8AE928-4DC4-4862-C2DB-89097909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0" y="1623649"/>
            <a:ext cx="5487136" cy="462475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4512C58-FFDD-438B-7436-8B516A326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46" y="1623649"/>
            <a:ext cx="5352406" cy="4624751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27C8DD3C-F91E-4F61-3062-4D4A6D98C3C8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PRODUCT TABLOSU</a:t>
            </a:r>
          </a:p>
        </p:txBody>
      </p:sp>
    </p:spTree>
    <p:extLst>
      <p:ext uri="{BB962C8B-B14F-4D97-AF65-F5344CB8AC3E}">
        <p14:creationId xmlns:p14="http://schemas.microsoft.com/office/powerpoint/2010/main" val="381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FAFB44-D058-7E26-3A95-13A5C926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PRODUCT DATAFLOW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856D478-FC43-8D34-94B8-EFD741B6F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0" y="1547448"/>
            <a:ext cx="5363583" cy="451045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410070F-B465-4241-F50E-20E4B25A7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37" y="1547448"/>
            <a:ext cx="5351523" cy="4510451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AC50EB7F-1D63-F57A-01F3-350EED4EEB73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PRODUCT TABLOSU</a:t>
            </a:r>
          </a:p>
        </p:txBody>
      </p:sp>
    </p:spTree>
    <p:extLst>
      <p:ext uri="{BB962C8B-B14F-4D97-AF65-F5344CB8AC3E}">
        <p14:creationId xmlns:p14="http://schemas.microsoft.com/office/powerpoint/2010/main" val="301267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64AF35-B357-2611-4F7C-7269AA4E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PRODUCT DATAFLOW</a:t>
            </a:r>
          </a:p>
        </p:txBody>
      </p:sp>
      <p:pic>
        <p:nvPicPr>
          <p:cNvPr id="8" name="Resim 7" descr="tablo içeren bir resim&#10;&#10;Açıklama otomatik olarak oluşturuldu">
            <a:extLst>
              <a:ext uri="{FF2B5EF4-FFF2-40B4-BE49-F238E27FC236}">
                <a16:creationId xmlns:a16="http://schemas.microsoft.com/office/drawing/2014/main" id="{E6563DAF-23D8-E714-4B9B-F17039BD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8" y="1866900"/>
            <a:ext cx="5162737" cy="451070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F0487E33-3047-DA4D-E1CA-FB4E3FC59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1" y="1866900"/>
            <a:ext cx="5325590" cy="4510701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020CB547-FE4A-1E9E-949D-A1FA5E5747DA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PRODUCT TABLOSU</a:t>
            </a:r>
          </a:p>
        </p:txBody>
      </p:sp>
    </p:spTree>
    <p:extLst>
      <p:ext uri="{BB962C8B-B14F-4D97-AF65-F5344CB8AC3E}">
        <p14:creationId xmlns:p14="http://schemas.microsoft.com/office/powerpoint/2010/main" val="289398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18A98E-3B22-9DC1-9735-4381F0CD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PRODUCT DATAFLOW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312845A9-1D52-B535-3E54-6337B5E1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0" y="1433147"/>
            <a:ext cx="5295299" cy="4815253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632B88FC-7737-A8EE-A3D1-6A4560724A6F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PRODUCT TABLOSU</a:t>
            </a:r>
          </a:p>
        </p:txBody>
      </p:sp>
      <p:pic>
        <p:nvPicPr>
          <p:cNvPr id="17" name="Resim 16" descr="tablo içeren bir resim&#10;&#10;Açıklama otomatik olarak oluşturuldu">
            <a:extLst>
              <a:ext uri="{FF2B5EF4-FFF2-40B4-BE49-F238E27FC236}">
                <a16:creationId xmlns:a16="http://schemas.microsoft.com/office/drawing/2014/main" id="{D3AA6BD0-4F50-64EE-1194-08B5AC7A2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50" y="1433146"/>
            <a:ext cx="5474182" cy="48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7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7074ED-540B-950C-4430-504A0A49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DIM ve DUMP Tablosu SQL Kodları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4389EEAB-74DF-0CB9-8741-2690959BB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98" y="1892783"/>
            <a:ext cx="3555826" cy="4355617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2B57D2D-E552-4C91-0C53-853004B89F52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PRODUCT TABLOSU</a:t>
            </a:r>
          </a:p>
        </p:txBody>
      </p:sp>
    </p:spTree>
    <p:extLst>
      <p:ext uri="{BB962C8B-B14F-4D97-AF65-F5344CB8AC3E}">
        <p14:creationId xmlns:p14="http://schemas.microsoft.com/office/powerpoint/2010/main" val="382440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778129-4E02-4503-4DAB-955FDDFA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PRODUCT CONTROLFLOW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2D9AA10-72DD-407E-F15B-285591483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43694"/>
            <a:ext cx="8401049" cy="5034337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221A33DC-E241-3533-FCEC-B49EDFFA5E75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PRODUCT TABLOSU</a:t>
            </a:r>
          </a:p>
        </p:txBody>
      </p:sp>
    </p:spTree>
    <p:extLst>
      <p:ext uri="{BB962C8B-B14F-4D97-AF65-F5344CB8AC3E}">
        <p14:creationId xmlns:p14="http://schemas.microsoft.com/office/powerpoint/2010/main" val="635498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F44FEC-6E33-57BC-611D-DC9DAD61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PRODUCT CONTROLFLOW</a:t>
            </a: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3D69EFBF-CF0E-FCA4-AF88-38496E906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3" y="1634920"/>
            <a:ext cx="4718679" cy="2413206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6599DF5-8209-6026-1A65-1FA8A737D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70" y="1634920"/>
            <a:ext cx="4782155" cy="4049124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70081FA5-3002-C9C9-03B9-B917E7A50505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PRODUCT TABLOSU</a:t>
            </a:r>
          </a:p>
        </p:txBody>
      </p:sp>
    </p:spTree>
    <p:extLst>
      <p:ext uri="{BB962C8B-B14F-4D97-AF65-F5344CB8AC3E}">
        <p14:creationId xmlns:p14="http://schemas.microsoft.com/office/powerpoint/2010/main" val="1078797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20E27B-F09E-BAB4-30C3-03EC71DB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PRODUCT CONTROLFLOW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BAD8975C-B3B9-692B-8CD2-274E6F2E7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09" y="5107609"/>
            <a:ext cx="8816141" cy="154846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CA6F426-66A0-12DC-B5EC-202DC1E2F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46" y="1640591"/>
            <a:ext cx="3902792" cy="335051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FEA90C42-CB0B-F36B-E6C4-1D51FDBED19A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PRODUCT TABLOSU</a:t>
            </a:r>
          </a:p>
        </p:txBody>
      </p:sp>
    </p:spTree>
    <p:extLst>
      <p:ext uri="{BB962C8B-B14F-4D97-AF65-F5344CB8AC3E}">
        <p14:creationId xmlns:p14="http://schemas.microsoft.com/office/powerpoint/2010/main" val="340740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E1EE927-7E57-5F93-964C-C7AA3221F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4000" dirty="0"/>
              <a:t>VERİTABANI HİKAYESİ</a:t>
            </a:r>
            <a:endParaRPr lang="en-US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0" name="Resim Yer Tutucusu 9" descr="otomat içeren bir resim&#10;&#10;Açıklama otomatik olarak oluşturuldu">
            <a:extLst>
              <a:ext uri="{FF2B5EF4-FFF2-40B4-BE49-F238E27FC236}">
                <a16:creationId xmlns:a16="http://schemas.microsoft.com/office/drawing/2014/main" id="{B0823750-E281-6237-0662-79EF6C6472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7" r="29643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8CB9C2A-EE77-ADC1-D5F9-86F4D39F1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6160" y="2286000"/>
            <a:ext cx="5978072" cy="34770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0" i="0" dirty="0">
                <a:latin typeface="+mj-lt"/>
              </a:rPr>
              <a:t>Araba </a:t>
            </a:r>
            <a:r>
              <a:rPr lang="en-US" sz="2000" b="0" i="0" dirty="0" err="1">
                <a:latin typeface="+mj-lt"/>
              </a:rPr>
              <a:t>yedek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parçaları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üreten</a:t>
            </a:r>
            <a:r>
              <a:rPr lang="tr-TR" sz="2000" dirty="0">
                <a:latin typeface="+mj-lt"/>
              </a:rPr>
              <a:t> </a:t>
            </a:r>
            <a:r>
              <a:rPr lang="en-US" sz="2000" b="0" i="0" dirty="0">
                <a:latin typeface="+mj-lt"/>
              </a:rPr>
              <a:t>global </a:t>
            </a:r>
            <a:r>
              <a:rPr lang="en-US" sz="2000" b="0" i="0" dirty="0" err="1">
                <a:latin typeface="+mj-lt"/>
              </a:rPr>
              <a:t>bir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firmanın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dünyanın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dört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bir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tarafında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dağıtım</a:t>
            </a:r>
            <a:r>
              <a:rPr lang="tr-TR" sz="2000" b="0" i="0" dirty="0">
                <a:latin typeface="+mj-lt"/>
              </a:rPr>
              <a:t> yaptığı </a:t>
            </a:r>
            <a:r>
              <a:rPr lang="en-US" sz="2000" b="0" i="0" dirty="0" err="1">
                <a:latin typeface="+mj-lt"/>
              </a:rPr>
              <a:t>depoları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vardır</a:t>
            </a:r>
            <a:r>
              <a:rPr lang="en-US" sz="2000" b="0" i="0" dirty="0">
                <a:latin typeface="+mj-lt"/>
              </a:rPr>
              <a:t>. </a:t>
            </a:r>
            <a:r>
              <a:rPr lang="tr-TR" sz="2000" b="0" i="0" dirty="0">
                <a:latin typeface="+mj-lt"/>
              </a:rPr>
              <a:t>Fabrikalarda </a:t>
            </a:r>
            <a:r>
              <a:rPr lang="en-US" sz="2000" b="0" i="0" dirty="0" err="1">
                <a:latin typeface="+mj-lt"/>
              </a:rPr>
              <a:t>üretim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yapıldıktan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sonra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deponun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karakterine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göre</a:t>
            </a:r>
            <a:r>
              <a:rPr lang="en-US" sz="2000" b="0" i="0" dirty="0">
                <a:latin typeface="+mj-lt"/>
              </a:rPr>
              <a:t> </a:t>
            </a:r>
            <a:r>
              <a:rPr lang="tr-TR" sz="2000" b="0" i="0" dirty="0">
                <a:latin typeface="+mj-lt"/>
              </a:rPr>
              <a:t>yerleştirme işlemi yapılır</a:t>
            </a:r>
            <a:r>
              <a:rPr lang="en-US" sz="2000" b="0" i="0" dirty="0">
                <a:latin typeface="+mj-lt"/>
              </a:rPr>
              <a:t>. </a:t>
            </a:r>
            <a:r>
              <a:rPr lang="en-US" sz="2000" b="0" i="0" dirty="0" err="1">
                <a:latin typeface="+mj-lt"/>
              </a:rPr>
              <a:t>Firmadan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satın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alınan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herhangi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bir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yedek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parça</a:t>
            </a:r>
            <a:r>
              <a:rPr lang="tr-TR" sz="2000" b="0" i="0" dirty="0">
                <a:latin typeface="+mj-lt"/>
              </a:rPr>
              <a:t>,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dağıtımın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yapılması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için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sipariş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tablolarına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düşer</a:t>
            </a:r>
            <a:r>
              <a:rPr lang="en-US" sz="2000" b="0" i="0" dirty="0">
                <a:latin typeface="+mj-lt"/>
              </a:rPr>
              <a:t> </a:t>
            </a:r>
            <a:r>
              <a:rPr lang="tr-TR" sz="2000" dirty="0">
                <a:latin typeface="+mj-lt"/>
              </a:rPr>
              <a:t>, </a:t>
            </a:r>
            <a:r>
              <a:rPr lang="en-US" sz="2000" b="0" i="0" dirty="0" err="1">
                <a:latin typeface="+mj-lt"/>
              </a:rPr>
              <a:t>depoların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stok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durumuna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ve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yakınlık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derecesine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göre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anlaşmalı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kargolar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ile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teslim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edilmek</a:t>
            </a:r>
            <a:r>
              <a:rPr lang="en-US" sz="2000" b="0" i="0" dirty="0">
                <a:latin typeface="+mj-lt"/>
              </a:rPr>
              <a:t> </a:t>
            </a:r>
            <a:r>
              <a:rPr lang="en-US" sz="2000" b="0" i="0" dirty="0" err="1">
                <a:latin typeface="+mj-lt"/>
              </a:rPr>
              <a:t>üzere</a:t>
            </a:r>
            <a:r>
              <a:rPr lang="en-US" sz="2000" b="0" i="0" dirty="0">
                <a:latin typeface="+mj-lt"/>
              </a:rPr>
              <a:t> </a:t>
            </a:r>
            <a:r>
              <a:rPr lang="tr-TR" sz="2000" b="0" i="0" dirty="0">
                <a:latin typeface="+mj-lt"/>
              </a:rPr>
              <a:t>çıkışları sağlanır.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500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FE04B77B-B3A9-B463-63CF-7AEB9D1F79B7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REGION TABLOSU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4457E07-EC9F-9650-E91D-F359841C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50" y="834805"/>
            <a:ext cx="5748517" cy="5040894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2D9FDD38-3984-589C-92A3-BFBD80B61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2" y="834805"/>
            <a:ext cx="5366155" cy="50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3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5407019-2EB5-4094-F712-FE602008D877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REGION TABLOSU</a:t>
            </a:r>
          </a:p>
        </p:txBody>
      </p:sp>
      <p:pic>
        <p:nvPicPr>
          <p:cNvPr id="5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DB5F3C17-6ED1-5528-ED93-78A55D0E5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9" y="795235"/>
            <a:ext cx="5742085" cy="483963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2B4D50B-9460-5A5A-67A3-0876D156F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36" y="795235"/>
            <a:ext cx="5713943" cy="48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74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tablo içeren bir resim&#10;&#10;Açıklama otomatik olarak oluşturuldu">
            <a:extLst>
              <a:ext uri="{FF2B5EF4-FFF2-40B4-BE49-F238E27FC236}">
                <a16:creationId xmlns:a16="http://schemas.microsoft.com/office/drawing/2014/main" id="{39A45B0A-9DCF-7074-593F-9D42AC88C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2" y="337996"/>
            <a:ext cx="5392497" cy="4544986"/>
          </a:xfrm>
          <a:prstGeom prst="rect">
            <a:avLst/>
          </a:prstGeom>
        </p:spPr>
      </p:pic>
      <p:pic>
        <p:nvPicPr>
          <p:cNvPr id="6" name="Resim 5" descr="tablo içeren bir resim&#10;&#10;Açıklama otomatik olarak oluşturuldu">
            <a:extLst>
              <a:ext uri="{FF2B5EF4-FFF2-40B4-BE49-F238E27FC236}">
                <a16:creationId xmlns:a16="http://schemas.microsoft.com/office/drawing/2014/main" id="{8E0C3510-71A7-F02B-67B2-E03E384A6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30" y="350214"/>
            <a:ext cx="5369714" cy="4532768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4156B2E-6167-4B27-9D5D-EF2A1D375421}"/>
              </a:ext>
            </a:extLst>
          </p:cNvPr>
          <p:cNvSpPr txBox="1"/>
          <p:nvPr/>
        </p:nvSpPr>
        <p:spPr>
          <a:xfrm>
            <a:off x="271604" y="6409854"/>
            <a:ext cx="156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REGION TABLOSU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AB3457E-22C5-7935-4FC1-3DB96610BF08}"/>
              </a:ext>
            </a:extLst>
          </p:cNvPr>
          <p:cNvSpPr txBox="1"/>
          <p:nvPr/>
        </p:nvSpPr>
        <p:spPr>
          <a:xfrm>
            <a:off x="1837853" y="5163294"/>
            <a:ext cx="2473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/>
              <a:t>DimRegion</a:t>
            </a:r>
            <a:r>
              <a:rPr lang="tr-TR" sz="1200" dirty="0"/>
              <a:t> </a:t>
            </a:r>
            <a:r>
              <a:rPr lang="tr-TR" sz="1200" dirty="0" err="1"/>
              <a:t>Destination</a:t>
            </a:r>
            <a:r>
              <a:rPr lang="tr-TR" sz="1200" dirty="0"/>
              <a:t> </a:t>
            </a:r>
            <a:r>
              <a:rPr lang="tr-TR" sz="1200" dirty="0" err="1"/>
              <a:t>Mappings</a:t>
            </a:r>
            <a:r>
              <a:rPr lang="tr-TR" sz="1200" dirty="0"/>
              <a:t> 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6F35873E-F675-042F-648F-FE35DE74BF68}"/>
              </a:ext>
            </a:extLst>
          </p:cNvPr>
          <p:cNvSpPr txBox="1"/>
          <p:nvPr/>
        </p:nvSpPr>
        <p:spPr>
          <a:xfrm>
            <a:off x="8382000" y="5169914"/>
            <a:ext cx="2473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/>
              <a:t>DumpRegion</a:t>
            </a:r>
            <a:r>
              <a:rPr lang="tr-TR" sz="1200" dirty="0"/>
              <a:t> </a:t>
            </a:r>
            <a:r>
              <a:rPr lang="tr-TR" sz="1200" dirty="0" err="1"/>
              <a:t>Destination</a:t>
            </a:r>
            <a:r>
              <a:rPr lang="tr-TR" sz="1200" dirty="0"/>
              <a:t> </a:t>
            </a:r>
            <a:r>
              <a:rPr lang="tr-TR" sz="1200" dirty="0" err="1"/>
              <a:t>Mappings</a:t>
            </a:r>
            <a:r>
              <a:rPr lang="tr-T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1413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467CC1-002A-6398-03E0-6792951E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DIMDUMP</a:t>
            </a:r>
            <a:br>
              <a:rPr lang="tr-TR" dirty="0"/>
            </a:br>
            <a:r>
              <a:rPr lang="tr-TR" dirty="0"/>
              <a:t>TABLOLARI</a:t>
            </a:r>
            <a:br>
              <a:rPr lang="tr-TR" dirty="0"/>
            </a:br>
            <a:r>
              <a:rPr lang="tr-TR" dirty="0"/>
              <a:t>SQL</a:t>
            </a:r>
            <a:br>
              <a:rPr lang="tr-TR" dirty="0"/>
            </a:br>
            <a:r>
              <a:rPr lang="tr-TR" dirty="0"/>
              <a:t>KODLARI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FDDD655E-9091-7E10-BC56-44E6A8026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70" y="3475866"/>
            <a:ext cx="3210342" cy="3206921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0E63D8A3-CD5C-405A-0B9B-1E1C38670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062" y="159589"/>
            <a:ext cx="3074017" cy="3161654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CDE35079-41FD-F796-F0D7-F5E4A6E41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12" y="3475866"/>
            <a:ext cx="3210342" cy="3206921"/>
          </a:xfrm>
          <a:prstGeom prst="rect">
            <a:avLst/>
          </a:prstGeom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539F4ECF-45BB-71EE-8090-C00D5506CB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/>
          <a:stretch/>
        </p:blipFill>
        <p:spPr>
          <a:xfrm>
            <a:off x="1003098" y="159589"/>
            <a:ext cx="2835572" cy="32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53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DD4A8A-C3B4-4FD3-7F23-B5613FC2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FACT TABLOSU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6AF797C-7CD0-6FA5-8E2E-FBEE34648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6" y="1725917"/>
            <a:ext cx="5997249" cy="4260903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38B3D093-AD93-4789-9353-FC620EFC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88" y="1725917"/>
            <a:ext cx="5418803" cy="42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41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tablo içeren bir resim&#10;&#10;Açıklama otomatik olarak oluşturuldu">
            <a:extLst>
              <a:ext uri="{FF2B5EF4-FFF2-40B4-BE49-F238E27FC236}">
                <a16:creationId xmlns:a16="http://schemas.microsoft.com/office/drawing/2014/main" id="{EA6573B4-DD51-BF0C-B148-E4BCAE267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49" y="561575"/>
            <a:ext cx="7611291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58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01CC82-04D2-8FB2-EDA6-482D223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DimProduct</a:t>
            </a:r>
            <a:r>
              <a:rPr lang="tr-TR" dirty="0"/>
              <a:t> </a:t>
            </a:r>
            <a:r>
              <a:rPr lang="tr-TR" dirty="0" err="1"/>
              <a:t>Lookup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F4266DA-26D0-A133-39ED-C0D056832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1" y="1978478"/>
            <a:ext cx="5406973" cy="452657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09D73A4-C99B-032F-BA6B-A396F1310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66" y="1978478"/>
            <a:ext cx="4937523" cy="4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3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032A74-0BE7-43B3-4682-278722D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DimRegion</a:t>
            </a:r>
            <a:r>
              <a:rPr lang="tr-TR" dirty="0"/>
              <a:t> </a:t>
            </a:r>
            <a:r>
              <a:rPr lang="tr-TR" dirty="0" err="1"/>
              <a:t>Lookup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79662A9-584A-5E63-5F83-08B593FF7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8" y="1866900"/>
            <a:ext cx="5404582" cy="456349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1654CC7-009B-6A9A-25BD-D130D31FC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58" y="1866899"/>
            <a:ext cx="5272134" cy="45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86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88514F-8C8B-46A0-538F-9E2AF6D0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DimCargo</a:t>
            </a:r>
            <a:r>
              <a:rPr lang="tr-TR" dirty="0"/>
              <a:t> </a:t>
            </a:r>
            <a:r>
              <a:rPr lang="tr-TR" dirty="0" err="1"/>
              <a:t>Lookup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4CE396B-DC5C-404E-BAB8-4BFFDB3CE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0" y="2128157"/>
            <a:ext cx="5065679" cy="427855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21FB119-CC5E-62BB-E71C-2623E0F33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73" y="2128157"/>
            <a:ext cx="4925184" cy="42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55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8AEC3D-78A9-CF09-616D-A24A8D6E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DimCustomer</a:t>
            </a:r>
            <a:r>
              <a:rPr lang="tr-TR" dirty="0"/>
              <a:t> </a:t>
            </a:r>
            <a:r>
              <a:rPr lang="tr-TR" dirty="0" err="1"/>
              <a:t>Lookup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F8B48A-5789-139E-EAA9-67F3F8D53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27" y="1635804"/>
            <a:ext cx="5501261" cy="461259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07A9636-53EC-F908-79FB-4FA1CE641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20" y="1635804"/>
            <a:ext cx="5314956" cy="46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0F6BD90D-43C8-0434-AE16-30CA3D4032E9}"/>
              </a:ext>
            </a:extLst>
          </p:cNvPr>
          <p:cNvSpPr/>
          <p:nvPr/>
        </p:nvSpPr>
        <p:spPr>
          <a:xfrm>
            <a:off x="4537166" y="2969624"/>
            <a:ext cx="3117668" cy="1402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ORDER TABLOSU</a:t>
            </a:r>
          </a:p>
          <a:p>
            <a:pPr algn="ctr"/>
            <a:r>
              <a:rPr lang="tr-TR" sz="1050" dirty="0"/>
              <a:t>(FACT TABLE)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B82052DC-A865-7EC3-4513-6661E47D5822}"/>
              </a:ext>
            </a:extLst>
          </p:cNvPr>
          <p:cNvSpPr/>
          <p:nvPr/>
        </p:nvSpPr>
        <p:spPr>
          <a:xfrm>
            <a:off x="1031967" y="1667692"/>
            <a:ext cx="1920239" cy="11364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PRODUCT TABLOSU</a:t>
            </a:r>
          </a:p>
          <a:p>
            <a:pPr algn="ctr"/>
            <a:r>
              <a:rPr lang="tr-TR" sz="1050" dirty="0"/>
              <a:t>(DIMENSION)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459E93EF-7D4F-17EE-9438-A70246267016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2960914" y="2447109"/>
            <a:ext cx="1576252" cy="1223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C186953E-E638-13C0-3EA7-FCD36A3AB910}"/>
              </a:ext>
            </a:extLst>
          </p:cNvPr>
          <p:cNvSpPr/>
          <p:nvPr/>
        </p:nvSpPr>
        <p:spPr>
          <a:xfrm>
            <a:off x="1249681" y="339633"/>
            <a:ext cx="1397725" cy="6749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CATEGORY TABLOSU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8E661AEE-F237-F0DD-2684-DB7722B05DF5}"/>
              </a:ext>
            </a:extLst>
          </p:cNvPr>
          <p:cNvSpPr/>
          <p:nvPr/>
        </p:nvSpPr>
        <p:spPr>
          <a:xfrm>
            <a:off x="1040675" y="4841967"/>
            <a:ext cx="1920239" cy="11364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REGION TABLOSU</a:t>
            </a:r>
          </a:p>
          <a:p>
            <a:pPr algn="ctr"/>
            <a:r>
              <a:rPr lang="tr-TR" sz="1050" dirty="0"/>
              <a:t>(DIMENSION)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45D5657-49CE-1492-2CE7-40667BFE19AD}"/>
              </a:ext>
            </a:extLst>
          </p:cNvPr>
          <p:cNvSpPr/>
          <p:nvPr/>
        </p:nvSpPr>
        <p:spPr>
          <a:xfrm>
            <a:off x="9231086" y="1667692"/>
            <a:ext cx="1920239" cy="11364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CARGO TABLOSU</a:t>
            </a:r>
          </a:p>
          <a:p>
            <a:pPr algn="ctr"/>
            <a:r>
              <a:rPr lang="tr-TR" sz="1050" dirty="0"/>
              <a:t>(DIMENSION)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C36A5BBA-EAC8-FC2E-C669-AE859F18AC38}"/>
              </a:ext>
            </a:extLst>
          </p:cNvPr>
          <p:cNvSpPr/>
          <p:nvPr/>
        </p:nvSpPr>
        <p:spPr>
          <a:xfrm>
            <a:off x="9353007" y="4841967"/>
            <a:ext cx="1920239" cy="11364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CUSTOMER TABLOSU</a:t>
            </a:r>
          </a:p>
          <a:p>
            <a:pPr algn="ctr"/>
            <a:r>
              <a:rPr lang="tr-TR" sz="1050" dirty="0"/>
              <a:t>(DIMENSION)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67ADC096-7D6A-380B-5AB7-92B5BA44E5F5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>
            <a:off x="2960914" y="3670664"/>
            <a:ext cx="1576252" cy="173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128EFDAB-0D28-BB90-8A78-2BA6DB1B94E1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H="1" flipV="1">
            <a:off x="1948544" y="1014548"/>
            <a:ext cx="43543" cy="653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50D73F41-4ACA-364A-FB1D-AE5B2F43C35D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7654834" y="2235926"/>
            <a:ext cx="1576252" cy="143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9A179DD2-D1D2-6CC5-BAA1-D5788D21C80F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7654834" y="3670664"/>
            <a:ext cx="1698173" cy="173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ED7993D5-7234-CABF-C241-7DC4A06543AD}"/>
              </a:ext>
            </a:extLst>
          </p:cNvPr>
          <p:cNvSpPr txBox="1"/>
          <p:nvPr/>
        </p:nvSpPr>
        <p:spPr>
          <a:xfrm>
            <a:off x="278674" y="6461760"/>
            <a:ext cx="15936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/>
              <a:t>SNOWFLAKE SCHEMA</a:t>
            </a:r>
          </a:p>
        </p:txBody>
      </p:sp>
    </p:spTree>
    <p:extLst>
      <p:ext uri="{BB962C8B-B14F-4D97-AF65-F5344CB8AC3E}">
        <p14:creationId xmlns:p14="http://schemas.microsoft.com/office/powerpoint/2010/main" val="2224279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3EA526-91B3-04C3-F3EE-4459F803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FactOrder</a:t>
            </a:r>
            <a:r>
              <a:rPr lang="tr-TR" dirty="0"/>
              <a:t> </a:t>
            </a:r>
            <a:r>
              <a:rPr lang="tr-TR" dirty="0" err="1"/>
              <a:t>Lookup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B306A0B-F82C-14F1-F2DC-A3490D0C0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8" y="2014945"/>
            <a:ext cx="5310666" cy="44911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0C2851D-F5A8-2610-F187-908E4C12D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1" y="2014945"/>
            <a:ext cx="4920894" cy="449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65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83DD08-3B5A-6A33-CE47-E25D92E9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DimFactOrder</a:t>
            </a:r>
            <a:r>
              <a:rPr lang="tr-TR" dirty="0"/>
              <a:t> &amp; </a:t>
            </a:r>
            <a:r>
              <a:rPr lang="tr-TR" dirty="0" err="1"/>
              <a:t>DumpFactOrder</a:t>
            </a:r>
            <a:r>
              <a:rPr lang="tr-TR" dirty="0"/>
              <a:t> </a:t>
            </a:r>
            <a:r>
              <a:rPr lang="tr-TR" dirty="0" err="1"/>
              <a:t>Mappings</a:t>
            </a:r>
            <a:endParaRPr lang="tr-TR" dirty="0"/>
          </a:p>
        </p:txBody>
      </p:sp>
      <p:pic>
        <p:nvPicPr>
          <p:cNvPr id="4" name="Resim 3" descr="tablo içeren bir resim&#10;&#10;Açıklama otomatik olarak oluşturuldu">
            <a:extLst>
              <a:ext uri="{FF2B5EF4-FFF2-40B4-BE49-F238E27FC236}">
                <a16:creationId xmlns:a16="http://schemas.microsoft.com/office/drawing/2014/main" id="{B872136D-CFA6-3A62-4B01-3319F73FF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94" y="1801258"/>
            <a:ext cx="5053072" cy="4264262"/>
          </a:xfrm>
          <a:prstGeom prst="rect">
            <a:avLst/>
          </a:prstGeom>
        </p:spPr>
      </p:pic>
      <p:pic>
        <p:nvPicPr>
          <p:cNvPr id="6" name="Resim 5" descr="tablo içeren bir resim&#10;&#10;Açıklama otomatik olarak oluşturuldu">
            <a:extLst>
              <a:ext uri="{FF2B5EF4-FFF2-40B4-BE49-F238E27FC236}">
                <a16:creationId xmlns:a16="http://schemas.microsoft.com/office/drawing/2014/main" id="{5E2A4BDF-AB40-07E1-D16C-153665694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35" y="1801258"/>
            <a:ext cx="4847801" cy="42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0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D47453-2285-C1EB-18E8-6F940E65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FACT TABLOSU SQL KODLARI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ED6D644E-D4A5-3860-66BE-E4174E7C2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0" y="1543138"/>
            <a:ext cx="5061494" cy="50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3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8595164F-B24B-D9B3-253C-683B04EB6419}"/>
              </a:ext>
            </a:extLst>
          </p:cNvPr>
          <p:cNvSpPr txBox="1"/>
          <p:nvPr/>
        </p:nvSpPr>
        <p:spPr>
          <a:xfrm>
            <a:off x="4545874" y="2804159"/>
            <a:ext cx="3492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/>
              <a:t>TEŞEKKÜRLER…</a:t>
            </a:r>
          </a:p>
        </p:txBody>
      </p:sp>
    </p:spTree>
    <p:extLst>
      <p:ext uri="{BB962C8B-B14F-4D97-AF65-F5344CB8AC3E}">
        <p14:creationId xmlns:p14="http://schemas.microsoft.com/office/powerpoint/2010/main" val="411733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29B842-5BDA-6A87-B5F6-EDE8AC45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STG PRODUCT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7C10CFC1-7D6E-B54D-F460-0130D1413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0" y="1476038"/>
            <a:ext cx="5434541" cy="3691276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D445054F-FE7E-BB95-20C7-07122978B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30" y="1473861"/>
            <a:ext cx="4893276" cy="3691276"/>
          </a:xfrm>
          <a:prstGeom prst="rect">
            <a:avLst/>
          </a:prstGeom>
        </p:spPr>
      </p:pic>
      <p:pic>
        <p:nvPicPr>
          <p:cNvPr id="15" name="Resim 14" descr="metin içeren bir resim&#10;&#10;Açıklama otomatik olarak oluşturuldu">
            <a:extLst>
              <a:ext uri="{FF2B5EF4-FFF2-40B4-BE49-F238E27FC236}">
                <a16:creationId xmlns:a16="http://schemas.microsoft.com/office/drawing/2014/main" id="{44E29C3D-9CFD-A11C-D06E-B8A4B946E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57" y="5381962"/>
            <a:ext cx="3200847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1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C1EB36-38B5-CD68-7608-1FECE23A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STG PRODUCT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F79D474-4344-8D06-8FC3-BD2A17139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0" y="2124075"/>
            <a:ext cx="4733040" cy="402907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8D08DB7-B76E-C404-148F-40ADFDB48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36" y="2124075"/>
            <a:ext cx="5603584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1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72FAEB-D760-5B7A-09D8-D6FC40CF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STG REGION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143C0D4-CFE0-412A-115B-FD298124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80" y="1465571"/>
            <a:ext cx="5123289" cy="389019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1825549-A08E-D9D2-5D9D-916CBFDA6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21" y="1465571"/>
            <a:ext cx="4557496" cy="3890199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0FF3D22B-3DDE-757F-4735-09005AA08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"/>
          <a:stretch/>
        </p:blipFill>
        <p:spPr>
          <a:xfrm>
            <a:off x="4589877" y="5509589"/>
            <a:ext cx="3153215" cy="10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0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CDCBBD-C7B5-38FA-6A69-D1FD6B58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STG REGION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2443816-F0C9-6D71-85B1-A47FDEE3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14" y="1866900"/>
            <a:ext cx="4862820" cy="438188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B733679-2703-2FD8-3A91-0741F8C4B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32" y="1866900"/>
            <a:ext cx="5568474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7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58F563-3C0C-1823-A2E1-9FCC250A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STG CARGO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748CA3-ED64-6F34-5630-C445B7076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2" y="1447799"/>
            <a:ext cx="5334804" cy="427672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7D5AEA5-55E7-548B-C880-478513EAE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022" y="1447798"/>
            <a:ext cx="4543106" cy="4276725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94924B82-2C7F-2084-9A45-A208A6EC5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07" y="5786373"/>
            <a:ext cx="312463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4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B974CC-C04E-A0EC-45DD-FA10E3B9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STG CARGO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C52BAF8-E0D3-3D5F-548F-07A9B1787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0" y="1866899"/>
            <a:ext cx="4888174" cy="415802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08A2BBB-C09D-8B9A-A3A7-6341E6462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1866900"/>
            <a:ext cx="5339304" cy="415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5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242</Words>
  <Application>Microsoft Office PowerPoint</Application>
  <PresentationFormat>Geniş ekran</PresentationFormat>
  <Paragraphs>64</Paragraphs>
  <Slides>33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33</vt:i4>
      </vt:variant>
    </vt:vector>
  </HeadingPairs>
  <TitlesOfParts>
    <vt:vector size="37" baseType="lpstr">
      <vt:lpstr>Georgia Pro Cond Light</vt:lpstr>
      <vt:lpstr>Speak Pro</vt:lpstr>
      <vt:lpstr>Wingdings 2</vt:lpstr>
      <vt:lpstr>SlateVTI</vt:lpstr>
      <vt:lpstr>DATAWAREHOUSE TASARIMI</vt:lpstr>
      <vt:lpstr>VERİTABANI HİKAYESİ</vt:lpstr>
      <vt:lpstr>PowerPoint Sunusu</vt:lpstr>
      <vt:lpstr>STG PRODUCT</vt:lpstr>
      <vt:lpstr>STG PRODUCT</vt:lpstr>
      <vt:lpstr>STG REGION</vt:lpstr>
      <vt:lpstr>STG REGION</vt:lpstr>
      <vt:lpstr>STG CARGO</vt:lpstr>
      <vt:lpstr>STG CARGO</vt:lpstr>
      <vt:lpstr>DİĞER STG TABLOLARI</vt:lpstr>
      <vt:lpstr>DIMDUMP TABLOLARI</vt:lpstr>
      <vt:lpstr>PRODUCT DATAFLOW</vt:lpstr>
      <vt:lpstr>PRODUCT DATAFLOW</vt:lpstr>
      <vt:lpstr>PRODUCT DATAFLOW</vt:lpstr>
      <vt:lpstr>PRODUCT DATAFLOW</vt:lpstr>
      <vt:lpstr>DIM ve DUMP Tablosu SQL Kodları</vt:lpstr>
      <vt:lpstr>PRODUCT CONTROLFLOW</vt:lpstr>
      <vt:lpstr>PRODUCT CONTROLFLOW</vt:lpstr>
      <vt:lpstr>PRODUCT CONTROLFLOW</vt:lpstr>
      <vt:lpstr>PowerPoint Sunusu</vt:lpstr>
      <vt:lpstr>PowerPoint Sunusu</vt:lpstr>
      <vt:lpstr>PowerPoint Sunusu</vt:lpstr>
      <vt:lpstr>DIMDUMP TABLOLARI SQL KODLARI</vt:lpstr>
      <vt:lpstr>FACT TABLOSU</vt:lpstr>
      <vt:lpstr>PowerPoint Sunusu</vt:lpstr>
      <vt:lpstr>DimProduct Lookup</vt:lpstr>
      <vt:lpstr>DimRegion Lookup</vt:lpstr>
      <vt:lpstr>DimCargo Lookup</vt:lpstr>
      <vt:lpstr>DimCustomer Lookup</vt:lpstr>
      <vt:lpstr>FactOrder Lookup</vt:lpstr>
      <vt:lpstr>DimFactOrder &amp; DumpFactOrder Mappings</vt:lpstr>
      <vt:lpstr>FACT TABLOSU SQL KODLARI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OLTP TASARIMI</dc:title>
  <dc:creator>Berkay Büyükuçar</dc:creator>
  <cp:lastModifiedBy>Berkay Büyükuçar</cp:lastModifiedBy>
  <cp:revision>35</cp:revision>
  <dcterms:created xsi:type="dcterms:W3CDTF">2022-06-29T12:10:18Z</dcterms:created>
  <dcterms:modified xsi:type="dcterms:W3CDTF">2022-07-17T13:46:47Z</dcterms:modified>
</cp:coreProperties>
</file>